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Lst>
  <p:notesMasterIdLst>
    <p:notesMasterId r:id="rId14"/>
  </p:notesMasterIdLst>
  <p:sldIdLst>
    <p:sldId id="256" r:id="rId5"/>
    <p:sldId id="257" r:id="rId6"/>
    <p:sldId id="258" r:id="rId7"/>
    <p:sldId id="259" r:id="rId8"/>
    <p:sldId id="260" r:id="rId9"/>
    <p:sldId id="263" r:id="rId10"/>
    <p:sldId id="264" r:id="rId11"/>
    <p:sldId id="261" r:id="rId12"/>
    <p:sldId id="262" r:id="rId13"/>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2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B582121-64C8-4FFD-90FE-42EB38791909}"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582121-64C8-4FFD-90FE-42EB38791909}" type="slidenum">
              <a:rPr lang="en-AU" smtClean="0"/>
              <a:pPr/>
              <a:t>3</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582121-64C8-4FFD-90FE-42EB38791909}" type="slidenum">
              <a:rPr lang="en-AU" smtClean="0"/>
              <a:pPr/>
              <a:t>5</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582121-64C8-4FFD-90FE-42EB38791909}"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B65B10B-F612-4377-8FD1-E443ED8B7175}"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D6CFC1-7221-4CE3-A403-903EE6E74C6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46D3699-5E22-4CDE-B5B9-874E139CBB4B}"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867E47-490E-4131-85C3-68ED6152765B}"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DAFE440-F1E6-463F-8B97-70A67CE6818E}"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2A9520-1B3B-4D32-9B98-D13C3D14F1C0}" type="slidenum">
              <a:rPr lang="en-AU" smtClean="0"/>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95CC97-EC82-4925-BF4F-022A9885078D}"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EFA3E0B-9079-4813-969B-B5868C22AAF6}"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7D48BDF-2BAE-43CC-8353-0FA17C492588}"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A7E6EFE-5347-45C7-9005-B2D218C6CAA6}"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1843913-D420-4C82-8851-F81E326DB711}" type="datetime1">
              <a:rPr lang="en-AU" smtClean="0"/>
              <a:pPr/>
              <a:t>30/10/2009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A6B984D-12F8-4ED7-8D75-DF368DE0EEF8}"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5D2495B-7FDF-46BD-BD52-631A9744A975}" type="datetime1">
              <a:rPr lang="en-AU" smtClean="0"/>
              <a:pPr/>
              <a:t>30/10/2009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649E9D-2360-4C26-94BD-56EB61EEFB34}"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466E31-7460-47D4-B042-4ABE2836ACA8}" type="datetime1">
              <a:rPr lang="en-AU" smtClean="0"/>
              <a:pPr/>
              <a:t>30/10/2009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F1265E3-0533-490B-B559-BAD40FE4370D}"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CA10-E1A0-4DC4-8134-0ED791FDD699}"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9412E4-EC80-48FF-806D-0A5C50364B45}"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DAFE440-F1E6-463F-8B97-70A67CE6818E}"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52A9520-1B3B-4D32-9B98-D13C3D14F1C0}"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DCCEE6-FA99-4851-92B2-E73B79215E87}"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12D37A-6C2B-427E-9185-2F693A3AF139}"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B65B10B-F612-4377-8FD1-E443ED8B7175}"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ED6CFC1-7221-4CE3-A403-903EE6E74C6C}"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46D3699-5E22-4CDE-B5B9-874E139CBB4B}"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C867E47-490E-4131-85C3-68ED6152765B}"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95CC97-EC82-4925-BF4F-022A9885078D}" type="datetime1">
              <a:rPr lang="en-AU" smtClean="0"/>
              <a:pPr/>
              <a:t>30/10/2009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EFA3E0B-9079-4813-969B-B5868C22AAF6}"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10/30/2009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6" name="Rectangle 4"/>
          <p:cNvSpPr>
            <a:spLocks noGrp="1" noChangeArrowheads="1"/>
          </p:cNvSpPr>
          <p:nvPr>
            <p:ph type="ctrTitle"/>
          </p:nvPr>
        </p:nvSpPr>
        <p:spPr>
          <a:xfrm>
            <a:off x="1524000" y="533400"/>
            <a:ext cx="6629400" cy="2971800"/>
          </a:xfrm>
        </p:spPr>
        <p:txBody>
          <a:bodyPr/>
          <a:lstStyle>
            <a:lvl1pPr>
              <a:defRPr sz="6000" b="1"/>
            </a:lvl1pPr>
          </a:lstStyle>
          <a:p>
            <a:r>
              <a:rPr lang="en-US" smtClean="0"/>
              <a:t>Click to edit Master title style</a:t>
            </a:r>
            <a:endParaRPr lang="en-AU"/>
          </a:p>
        </p:txBody>
      </p:sp>
      <p:sp>
        <p:nvSpPr>
          <p:cNvPr id="3077" name="Rectangle 5"/>
          <p:cNvSpPr>
            <a:spLocks noGrp="1" noChangeArrowheads="1"/>
          </p:cNvSpPr>
          <p:nvPr>
            <p:ph type="subTitle" idx="1"/>
          </p:nvPr>
        </p:nvSpPr>
        <p:spPr>
          <a:xfrm>
            <a:off x="1676400" y="3733800"/>
            <a:ext cx="6400800" cy="609600"/>
          </a:xfrm>
        </p:spPr>
        <p:txBody>
          <a:bodyPr/>
          <a:lstStyle>
            <a:lvl1pPr marL="0" indent="0" algn="ctr">
              <a:buFontTx/>
              <a:buNone/>
              <a:defRPr sz="2800" b="1" i="1"/>
            </a:lvl1pPr>
          </a:lstStyle>
          <a:p>
            <a:r>
              <a:rPr lang="en-US" smtClean="0"/>
              <a:t>Click to edit Master subtitle style</a:t>
            </a:r>
            <a:endParaRPr lang="en-AU"/>
          </a:p>
        </p:txBody>
      </p:sp>
      <p:sp>
        <p:nvSpPr>
          <p:cNvPr id="3078" name="Rectangle 6"/>
          <p:cNvSpPr>
            <a:spLocks noGrp="1" noChangeArrowheads="1"/>
          </p:cNvSpPr>
          <p:nvPr>
            <p:ph type="ftr" sz="quarter" idx="3"/>
          </p:nvPr>
        </p:nvSpPr>
        <p:spPr>
          <a:xfrm>
            <a:off x="3124200" y="6245225"/>
            <a:ext cx="2895600" cy="476250"/>
          </a:xfrm>
        </p:spPr>
        <p:txBody>
          <a:bodyPr/>
          <a:lstStyle>
            <a:lvl1pPr>
              <a:defRPr>
                <a:solidFill>
                  <a:schemeClr val="tx1"/>
                </a:solidFill>
              </a:defRPr>
            </a:lvl1pPr>
          </a:lstStyle>
          <a:p>
            <a:endParaRPr lang="en-AU"/>
          </a:p>
        </p:txBody>
      </p:sp>
      <p:sp>
        <p:nvSpPr>
          <p:cNvPr id="3079" name="Rectangle 7"/>
          <p:cNvSpPr>
            <a:spLocks noGrp="1" noChangeArrowheads="1"/>
          </p:cNvSpPr>
          <p:nvPr>
            <p:ph type="sldNum" sz="quarter" idx="4"/>
          </p:nvPr>
        </p:nvSpPr>
        <p:spPr>
          <a:xfrm>
            <a:off x="6553200" y="6245225"/>
            <a:ext cx="2133600" cy="476250"/>
          </a:xfrm>
        </p:spPr>
        <p:txBody>
          <a:bodyPr/>
          <a:lstStyle>
            <a:lvl1pPr>
              <a:defRPr sz="1400">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652A9520-1B3B-4D32-9B98-D13C3D14F1C0}" type="slidenum">
              <a:rPr lang="en-AU" smtClean="0"/>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BEFA3E0B-9079-4813-969B-B5868C22AAF6}" type="slidenum">
              <a:rPr lang="en-AU" smtClean="0"/>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048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1A7E6EFE-5347-45C7-9005-B2D218C6CAA6}" type="slidenum">
              <a:rPr lang="en-AU" smtClean="0"/>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defRPr/>
            </a:lvl1pPr>
          </a:lstStyle>
          <a:p>
            <a:endParaRPr lang="en-AU"/>
          </a:p>
        </p:txBody>
      </p:sp>
      <p:sp>
        <p:nvSpPr>
          <p:cNvPr id="8" name="Slide Number Placeholder 7"/>
          <p:cNvSpPr>
            <a:spLocks noGrp="1"/>
          </p:cNvSpPr>
          <p:nvPr>
            <p:ph type="sldNum" sz="quarter" idx="11"/>
          </p:nvPr>
        </p:nvSpPr>
        <p:spPr/>
        <p:txBody>
          <a:bodyPr/>
          <a:lstStyle>
            <a:lvl1pPr>
              <a:defRPr/>
            </a:lvl1pPr>
          </a:lstStyle>
          <a:p>
            <a:fld id="{0A6B984D-12F8-4ED7-8D75-DF368DE0EEF8}" type="slidenum">
              <a:rPr lang="en-AU" smtClean="0"/>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defRPr/>
            </a:lvl1pPr>
          </a:lstStyle>
          <a:p>
            <a:endParaRPr lang="en-AU"/>
          </a:p>
        </p:txBody>
      </p:sp>
      <p:sp>
        <p:nvSpPr>
          <p:cNvPr id="4" name="Slide Number Placeholder 3"/>
          <p:cNvSpPr>
            <a:spLocks noGrp="1"/>
          </p:cNvSpPr>
          <p:nvPr>
            <p:ph type="sldNum" sz="quarter" idx="11"/>
          </p:nvPr>
        </p:nvSpPr>
        <p:spPr/>
        <p:txBody>
          <a:bodyPr/>
          <a:lstStyle>
            <a:lvl1pPr>
              <a:defRPr/>
            </a:lvl1pPr>
          </a:lstStyle>
          <a:p>
            <a:fld id="{C0649E9D-2360-4C26-94BD-56EB61EEFB34}"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7D48BDF-2BAE-43CC-8353-0FA17C492588}"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A7E6EFE-5347-45C7-9005-B2D218C6CAA6}"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AU"/>
          </a:p>
        </p:txBody>
      </p:sp>
      <p:sp>
        <p:nvSpPr>
          <p:cNvPr id="3" name="Slide Number Placeholder 2"/>
          <p:cNvSpPr>
            <a:spLocks noGrp="1"/>
          </p:cNvSpPr>
          <p:nvPr>
            <p:ph type="sldNum" sz="quarter" idx="11"/>
          </p:nvPr>
        </p:nvSpPr>
        <p:spPr/>
        <p:txBody>
          <a:bodyPr/>
          <a:lstStyle>
            <a:lvl1pPr>
              <a:defRPr/>
            </a:lvl1pPr>
          </a:lstStyle>
          <a:p>
            <a:fld id="{1F1265E3-0533-490B-B559-BAD40FE4370D}" type="slidenum">
              <a:rPr lang="en-AU" smtClean="0"/>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0E9412E4-EC80-48FF-806D-0A5C50364B45}" type="slidenum">
              <a:rPr lang="en-AU" smtClean="0"/>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7412D37A-6C2B-427E-9185-2F693A3AF139}" type="slidenum">
              <a:rPr lang="en-AU" smtClean="0"/>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7ED6CFC1-7221-4CE3-A403-903EE6E74C6C}" type="slidenum">
              <a:rPr lang="en-AU" smtClean="0"/>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74638"/>
            <a:ext cx="2095500" cy="5470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04800" y="274638"/>
            <a:ext cx="6134100" cy="5470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5C867E47-490E-4131-85C3-68ED6152765B}"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1843913-D420-4C82-8851-F81E326DB711}" type="datetime1">
              <a:rPr lang="en-AU" smtClean="0"/>
              <a:pPr/>
              <a:t>30/10/2009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A6B984D-12F8-4ED7-8D75-DF368DE0EEF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D5D2495B-7FDF-46BD-BD52-631A9744A975}" type="datetime1">
              <a:rPr lang="en-AU" smtClean="0"/>
              <a:pPr/>
              <a:t>30/10/2009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0649E9D-2360-4C26-94BD-56EB61EEFB3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466E31-7460-47D4-B042-4ABE2836ACA8}" type="datetime1">
              <a:rPr lang="en-AU" smtClean="0"/>
              <a:pPr/>
              <a:t>30/10/2009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F1265E3-0533-490B-B559-BAD40FE4370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CA10-E1A0-4DC4-8134-0ED791FDD699}"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9412E4-EC80-48FF-806D-0A5C50364B4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DCCEE6-FA99-4851-92B2-E73B79215E87}" type="datetime1">
              <a:rPr lang="en-AU" smtClean="0"/>
              <a:pPr/>
              <a:t>30/10/2009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412D37A-6C2B-427E-9185-2F693A3AF139}"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1E51E-5E79-423C-B2AA-17649943FD57}" type="datetime1">
              <a:rPr lang="en-AU" smtClean="0"/>
              <a:pPr/>
              <a:t>30/10/2009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B5247-3DB9-411F-86E4-0740E85B1F6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11E51E-5E79-423C-B2AA-17649943FD57}" type="datetime1">
              <a:rPr lang="en-AU" smtClean="0"/>
              <a:pPr/>
              <a:t>30/10/2009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B5247-3DB9-411F-86E4-0740E85B1F6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9426E-2895-4066-99CA-83F2F1455B72}" type="datetimeFigureOut">
              <a:rPr lang="en-US" smtClean="0"/>
              <a:pPr/>
              <a:t>10/30/2009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8D23A3-1EAC-4944-8272-F4DA0F5DB79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74638"/>
            <a:ext cx="8382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304800" y="1219200"/>
            <a:ext cx="8382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9" name="Rectangle 5"/>
          <p:cNvSpPr>
            <a:spLocks noGrp="1" noChangeArrowheads="1"/>
          </p:cNvSpPr>
          <p:nvPr>
            <p:ph type="ftr" sz="quarter" idx="3"/>
          </p:nvPr>
        </p:nvSpPr>
        <p:spPr bwMode="auto">
          <a:xfrm>
            <a:off x="0" y="6381750"/>
            <a:ext cx="6781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chemeClr val="bg1"/>
                </a:solidFill>
              </a:defRPr>
            </a:lvl1pPr>
          </a:lstStyle>
          <a:p>
            <a:fld id="{702B5247-3DB9-411F-86E4-0740E85B1F6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8.xml"/><Relationship Id="rId1" Type="http://schemas.openxmlformats.org/officeDocument/2006/relationships/slideLayout" Target="../slideLayouts/slideLayout35.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2.xml"/><Relationship Id="rId1" Type="http://schemas.openxmlformats.org/officeDocument/2006/relationships/slideLayout" Target="../slideLayouts/slideLayout35.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 Target="slide2.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image" Target="../media/image1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a:xfrm>
            <a:off x="-1500230" y="0"/>
            <a:ext cx="7772400" cy="1470025"/>
          </a:xfrm>
        </p:spPr>
        <p:txBody>
          <a:bodyPr/>
          <a:lstStyle/>
          <a:p>
            <a:r>
              <a:rPr lang="en-AU" sz="5400" dirty="0" err="1" smtClean="0"/>
              <a:t>Eutrophication</a:t>
            </a:r>
            <a:endParaRPr lang="en-AU" sz="5400" dirty="0"/>
          </a:p>
        </p:txBody>
      </p:sp>
      <p:pic>
        <p:nvPicPr>
          <p:cNvPr id="5" name="Picture 4" descr="Alligator-02.gif"/>
          <p:cNvPicPr>
            <a:picLocks noChangeAspect="1"/>
          </p:cNvPicPr>
          <p:nvPr/>
        </p:nvPicPr>
        <p:blipFill>
          <a:blip r:embed="rId2" cstate="print"/>
          <a:stretch>
            <a:fillRect/>
          </a:stretch>
        </p:blipFill>
        <p:spPr>
          <a:xfrm>
            <a:off x="6429388" y="4429132"/>
            <a:ext cx="1634576" cy="1785926"/>
          </a:xfrm>
          <a:prstGeom prst="rect">
            <a:avLst/>
          </a:prstGeom>
        </p:spPr>
      </p:pic>
      <p:pic>
        <p:nvPicPr>
          <p:cNvPr id="6" name="Picture 5" descr="Alligator-02.gif"/>
          <p:cNvPicPr>
            <a:picLocks noChangeAspect="1"/>
          </p:cNvPicPr>
          <p:nvPr/>
        </p:nvPicPr>
        <p:blipFill>
          <a:blip r:embed="rId2" cstate="print"/>
          <a:stretch>
            <a:fillRect/>
          </a:stretch>
        </p:blipFill>
        <p:spPr>
          <a:xfrm>
            <a:off x="1428728" y="4357694"/>
            <a:ext cx="1634576" cy="178592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dirty="0" err="1" smtClean="0">
                <a:solidFill>
                  <a:srgbClr val="FF0000"/>
                </a:solidFill>
              </a:rPr>
              <a:t>Eutrophication</a:t>
            </a:r>
            <a:endParaRPr lang="en-US" dirty="0">
              <a:solidFill>
                <a:srgbClr val="FF0000"/>
              </a:solidFill>
            </a:endParaRPr>
          </a:p>
        </p:txBody>
      </p:sp>
      <p:sp>
        <p:nvSpPr>
          <p:cNvPr id="4099" name="Rectangle 3"/>
          <p:cNvSpPr>
            <a:spLocks noGrp="1" noChangeArrowheads="1"/>
          </p:cNvSpPr>
          <p:nvPr>
            <p:ph idx="1"/>
          </p:nvPr>
        </p:nvSpPr>
        <p:spPr/>
        <p:txBody>
          <a:bodyPr>
            <a:normAutofit/>
          </a:bodyPr>
          <a:lstStyle/>
          <a:p>
            <a:r>
              <a:rPr lang="en-AU" dirty="0" err="1" smtClean="0"/>
              <a:t>Eutrophication</a:t>
            </a:r>
            <a:r>
              <a:rPr lang="en-AU" dirty="0" smtClean="0"/>
              <a:t> is a process whereby water bodies, such as lakes, estuaries, or slow-moving streams receive excess </a:t>
            </a:r>
            <a:r>
              <a:rPr lang="en-AU" dirty="0" smtClean="0">
                <a:hlinkClick r:id="rId2" action="ppaction://hlinksldjump"/>
              </a:rPr>
              <a:t>nutrients</a:t>
            </a:r>
            <a:r>
              <a:rPr lang="en-AU" dirty="0" smtClean="0"/>
              <a:t> that stimulate excessive plant growth (algae, </a:t>
            </a:r>
            <a:r>
              <a:rPr lang="en-AU" dirty="0" err="1" smtClean="0"/>
              <a:t>periphyton</a:t>
            </a:r>
            <a:r>
              <a:rPr lang="en-AU" dirty="0" smtClean="0"/>
              <a:t> attached algae, and nuisance plants weeds). </a:t>
            </a:r>
            <a:endParaRPr lang="en-US" dirty="0"/>
          </a:p>
        </p:txBody>
      </p:sp>
      <p:sp>
        <p:nvSpPr>
          <p:cNvPr id="5" name="Slide Number Placeholder 5"/>
          <p:cNvSpPr>
            <a:spLocks noGrp="1"/>
          </p:cNvSpPr>
          <p:nvPr>
            <p:ph type="sldNum" sz="quarter" idx="11"/>
          </p:nvPr>
        </p:nvSpPr>
        <p:spPr/>
        <p:txBody>
          <a:bodyPr/>
          <a:lstStyle/>
          <a:p>
            <a:fld id="{3368FA37-43D0-43D2-9FCB-2A519267ECB3}" type="slidenum">
              <a:rPr lang="en-AU"/>
              <a:pPr/>
              <a:t>2</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79E2F346-9EC1-4C2F-9DB0-7BD5DED8FCCD}" type="datetime1">
              <a:rPr lang="en-AU"/>
              <a:pPr/>
              <a:t>30/10/2009</a:t>
            </a:fld>
            <a:endParaRPr lang="en-AU"/>
          </a:p>
        </p:txBody>
      </p:sp>
      <p:pic>
        <p:nvPicPr>
          <p:cNvPr id="6" name="Picture 5" descr="apple.gif"/>
          <p:cNvPicPr>
            <a:picLocks noChangeAspect="1"/>
          </p:cNvPicPr>
          <p:nvPr/>
        </p:nvPicPr>
        <p:blipFill>
          <a:blip r:embed="rId3" cstate="print"/>
          <a:stretch>
            <a:fillRect/>
          </a:stretch>
        </p:blipFill>
        <p:spPr>
          <a:xfrm>
            <a:off x="214282" y="285728"/>
            <a:ext cx="571500" cy="571500"/>
          </a:xfrm>
          <a:prstGeom prst="rect">
            <a:avLst/>
          </a:prstGeom>
        </p:spPr>
      </p:pic>
      <p:pic>
        <p:nvPicPr>
          <p:cNvPr id="7" name="Picture 6" descr="big_fish_swimming_md_wht.gif"/>
          <p:cNvPicPr>
            <a:picLocks noChangeAspect="1"/>
          </p:cNvPicPr>
          <p:nvPr/>
        </p:nvPicPr>
        <p:blipFill>
          <a:blip r:embed="rId4" cstate="print"/>
          <a:stretch>
            <a:fillRect/>
          </a:stretch>
        </p:blipFill>
        <p:spPr>
          <a:xfrm>
            <a:off x="4071934" y="5072074"/>
            <a:ext cx="895350" cy="838200"/>
          </a:xfrm>
          <a:prstGeom prst="rect">
            <a:avLst/>
          </a:prstGeom>
        </p:spPr>
      </p:pic>
      <p:pic>
        <p:nvPicPr>
          <p:cNvPr id="8" name="Picture 7" descr="big_fish_swimming_md_wht.gif"/>
          <p:cNvPicPr>
            <a:picLocks noChangeAspect="1"/>
          </p:cNvPicPr>
          <p:nvPr/>
        </p:nvPicPr>
        <p:blipFill>
          <a:blip r:embed="rId4" cstate="print"/>
          <a:stretch>
            <a:fillRect/>
          </a:stretch>
        </p:blipFill>
        <p:spPr>
          <a:xfrm>
            <a:off x="4143372" y="6019800"/>
            <a:ext cx="895350" cy="838200"/>
          </a:xfrm>
          <a:prstGeom prst="rect">
            <a:avLst/>
          </a:prstGeom>
        </p:spPr>
      </p:pic>
      <p:pic>
        <p:nvPicPr>
          <p:cNvPr id="9" name="Picture 8" descr="big_fish_swimming_md_wht.gif"/>
          <p:cNvPicPr>
            <a:picLocks noChangeAspect="1"/>
          </p:cNvPicPr>
          <p:nvPr/>
        </p:nvPicPr>
        <p:blipFill>
          <a:blip r:embed="rId4" cstate="print"/>
          <a:stretch>
            <a:fillRect/>
          </a:stretch>
        </p:blipFill>
        <p:spPr>
          <a:xfrm>
            <a:off x="2928926" y="4643446"/>
            <a:ext cx="895350" cy="838200"/>
          </a:xfrm>
          <a:prstGeom prst="rect">
            <a:avLst/>
          </a:prstGeom>
        </p:spPr>
      </p:pic>
      <p:pic>
        <p:nvPicPr>
          <p:cNvPr id="10" name="Picture 9" descr="big_fish_swimming_md_wht.gif"/>
          <p:cNvPicPr>
            <a:picLocks noChangeAspect="1"/>
          </p:cNvPicPr>
          <p:nvPr/>
        </p:nvPicPr>
        <p:blipFill>
          <a:blip r:embed="rId4" cstate="print"/>
          <a:stretch>
            <a:fillRect/>
          </a:stretch>
        </p:blipFill>
        <p:spPr>
          <a:xfrm>
            <a:off x="3000364" y="5643578"/>
            <a:ext cx="895350" cy="838200"/>
          </a:xfrm>
          <a:prstGeom prst="rect">
            <a:avLst/>
          </a:prstGeom>
        </p:spPr>
      </p:pic>
      <p:pic>
        <p:nvPicPr>
          <p:cNvPr id="11" name="Picture 10" descr="big_fish_swimming_md_wht.gif"/>
          <p:cNvPicPr>
            <a:picLocks noChangeAspect="1"/>
          </p:cNvPicPr>
          <p:nvPr/>
        </p:nvPicPr>
        <p:blipFill>
          <a:blip r:embed="rId4" cstate="print"/>
          <a:stretch>
            <a:fillRect/>
          </a:stretch>
        </p:blipFill>
        <p:spPr>
          <a:xfrm>
            <a:off x="1785918" y="5214950"/>
            <a:ext cx="895350" cy="838200"/>
          </a:xfrm>
          <a:prstGeom prst="rect">
            <a:avLst/>
          </a:prstGeom>
        </p:spPr>
      </p:pic>
      <p:pic>
        <p:nvPicPr>
          <p:cNvPr id="12" name="Picture 11" descr="big_fish_swimming_md_wht.gif"/>
          <p:cNvPicPr>
            <a:picLocks noChangeAspect="1"/>
          </p:cNvPicPr>
          <p:nvPr/>
        </p:nvPicPr>
        <p:blipFill>
          <a:blip r:embed="rId4" cstate="print"/>
          <a:stretch>
            <a:fillRect/>
          </a:stretch>
        </p:blipFill>
        <p:spPr>
          <a:xfrm>
            <a:off x="4071934" y="4143380"/>
            <a:ext cx="895350" cy="838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solidFill>
                  <a:srgbClr val="FF0000"/>
                </a:solidFill>
              </a:rPr>
              <a:t>Eutrophication</a:t>
            </a:r>
            <a:endParaRPr lang="en-AU" dirty="0">
              <a:solidFill>
                <a:srgbClr val="FF0000"/>
              </a:solidFill>
            </a:endParaRPr>
          </a:p>
        </p:txBody>
      </p:sp>
      <p:sp>
        <p:nvSpPr>
          <p:cNvPr id="3" name="Content Placeholder 2"/>
          <p:cNvSpPr>
            <a:spLocks noGrp="1"/>
          </p:cNvSpPr>
          <p:nvPr>
            <p:ph idx="1"/>
          </p:nvPr>
        </p:nvSpPr>
        <p:spPr/>
        <p:txBody>
          <a:bodyPr>
            <a:normAutofit/>
          </a:bodyPr>
          <a:lstStyle/>
          <a:p>
            <a:r>
              <a:rPr lang="en-AU" dirty="0" smtClean="0"/>
              <a:t>This enhanced plant growth, often called an algal bloom, reduces dissolved oxygen in the water when dead plant material decomposes and can cause other organisms to die. </a:t>
            </a:r>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3</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Diver_4.gif"/>
          <p:cNvPicPr>
            <a:picLocks noChangeAspect="1"/>
          </p:cNvPicPr>
          <p:nvPr/>
        </p:nvPicPr>
        <p:blipFill>
          <a:blip r:embed="rId3" cstate="print"/>
          <a:stretch>
            <a:fillRect/>
          </a:stretch>
        </p:blipFill>
        <p:spPr>
          <a:xfrm>
            <a:off x="2786050" y="4214818"/>
            <a:ext cx="676275" cy="952500"/>
          </a:xfrm>
          <a:prstGeom prst="rect">
            <a:avLst/>
          </a:prstGeom>
        </p:spPr>
      </p:pic>
      <p:pic>
        <p:nvPicPr>
          <p:cNvPr id="7" name="Picture 6" descr="Diver_4.gif"/>
          <p:cNvPicPr>
            <a:picLocks noChangeAspect="1"/>
          </p:cNvPicPr>
          <p:nvPr/>
        </p:nvPicPr>
        <p:blipFill>
          <a:blip r:embed="rId3" cstate="print"/>
          <a:stretch>
            <a:fillRect/>
          </a:stretch>
        </p:blipFill>
        <p:spPr>
          <a:xfrm>
            <a:off x="7858148" y="3000372"/>
            <a:ext cx="676275" cy="952500"/>
          </a:xfrm>
          <a:prstGeom prst="rect">
            <a:avLst/>
          </a:prstGeom>
        </p:spPr>
      </p:pic>
      <p:pic>
        <p:nvPicPr>
          <p:cNvPr id="8" name="Picture 7" descr="Diver_4.gif"/>
          <p:cNvPicPr>
            <a:picLocks noChangeAspect="1"/>
          </p:cNvPicPr>
          <p:nvPr/>
        </p:nvPicPr>
        <p:blipFill>
          <a:blip r:embed="rId3" cstate="print"/>
          <a:stretch>
            <a:fillRect/>
          </a:stretch>
        </p:blipFill>
        <p:spPr>
          <a:xfrm>
            <a:off x="5214942" y="5715016"/>
            <a:ext cx="676275" cy="9525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solidFill>
                  <a:srgbClr val="FF0000"/>
                </a:solidFill>
              </a:rPr>
              <a:t>Eutrophication</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t>Nutrients can come from many sources, such as fertilizers applied to agricultural fields, golf courses, and suburban lawns; deposition of nitrogen from the atmosphere; erosion of soil containing nutrients; and sewage treatment plant discharges. </a:t>
            </a:r>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4</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Bird-01.gif"/>
          <p:cNvPicPr>
            <a:picLocks noChangeAspect="1"/>
          </p:cNvPicPr>
          <p:nvPr/>
        </p:nvPicPr>
        <p:blipFill>
          <a:blip r:embed="rId2" cstate="print"/>
          <a:stretch>
            <a:fillRect/>
          </a:stretch>
        </p:blipFill>
        <p:spPr>
          <a:xfrm>
            <a:off x="7429520" y="0"/>
            <a:ext cx="1428750" cy="12096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solidFill>
                  <a:srgbClr val="FF0000"/>
                </a:solidFill>
              </a:rPr>
              <a:t>Eutrophication</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t>Water with a low concentration of dissolved oxygen is called </a:t>
            </a:r>
            <a:r>
              <a:rPr lang="en-AU" dirty="0" smtClean="0">
                <a:hlinkClick r:id="rId3" action="ppaction://hlinksldjump"/>
              </a:rPr>
              <a:t>hypoxic</a:t>
            </a:r>
            <a:r>
              <a:rPr lang="en-AU" dirty="0" smtClean="0"/>
              <a:t>.</a:t>
            </a:r>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5</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Dangerous_diver.gif"/>
          <p:cNvPicPr>
            <a:picLocks noChangeAspect="1"/>
          </p:cNvPicPr>
          <p:nvPr/>
        </p:nvPicPr>
        <p:blipFill>
          <a:blip r:embed="rId4" cstate="print"/>
          <a:stretch>
            <a:fillRect/>
          </a:stretch>
        </p:blipFill>
        <p:spPr>
          <a:xfrm>
            <a:off x="2214546" y="3929066"/>
            <a:ext cx="1828800" cy="79057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solidFill>
                  <a:srgbClr val="FFFF00"/>
                </a:solidFill>
              </a:rPr>
              <a:t>Eutrophication</a:t>
            </a:r>
            <a:endParaRPr lang="en-AU" dirty="0">
              <a:solidFill>
                <a:srgbClr val="FFFF00"/>
              </a:solidFill>
            </a:endParaRPr>
          </a:p>
        </p:txBody>
      </p:sp>
      <p:sp>
        <p:nvSpPr>
          <p:cNvPr id="3" name="Content Placeholder 2"/>
          <p:cNvSpPr>
            <a:spLocks noGrp="1"/>
          </p:cNvSpPr>
          <p:nvPr>
            <p:ph idx="1"/>
          </p:nvPr>
        </p:nvSpPr>
        <p:spPr/>
        <p:txBody>
          <a:bodyPr>
            <a:normAutofit lnSpcReduction="10000"/>
          </a:bodyPr>
          <a:lstStyle/>
          <a:p>
            <a:r>
              <a:rPr lang="en-AU" dirty="0" err="1" smtClean="0"/>
              <a:t>Eutrophication</a:t>
            </a:r>
            <a:r>
              <a:rPr lang="en-AU" dirty="0" smtClean="0"/>
              <a:t> is a natural process that can be accelerated by the discharge of nutrients, such as phosphates, into water bodies.</a:t>
            </a:r>
          </a:p>
          <a:p>
            <a:r>
              <a:rPr lang="en-AU" dirty="0" smtClean="0"/>
              <a:t>There are detrimental effects of </a:t>
            </a:r>
            <a:r>
              <a:rPr lang="en-AU" dirty="0" err="1" smtClean="0"/>
              <a:t>eutrophication</a:t>
            </a:r>
            <a:r>
              <a:rPr lang="en-AU" dirty="0" smtClean="0"/>
              <a:t> such as making water unsuitable for stock, aquatic life and humans and often leading to seasonal deficiencies in dissolved oxygen</a:t>
            </a:r>
            <a:r>
              <a:rPr lang="en-AU" dirty="0" smtClean="0"/>
              <a:t>.</a:t>
            </a:r>
            <a:endParaRPr lang="en-AU" dirty="0" smtClean="0"/>
          </a:p>
        </p:txBody>
      </p:sp>
      <p:sp>
        <p:nvSpPr>
          <p:cNvPr id="5" name="Slide Number Placeholder 4"/>
          <p:cNvSpPr>
            <a:spLocks noGrp="1"/>
          </p:cNvSpPr>
          <p:nvPr>
            <p:ph type="sldNum" sz="quarter" idx="11"/>
          </p:nvPr>
        </p:nvSpPr>
        <p:spPr/>
        <p:txBody>
          <a:bodyPr/>
          <a:lstStyle/>
          <a:p>
            <a:fld id="{652A9520-1B3B-4D32-9B98-D13C3D14F1C0}" type="slidenum">
              <a:rPr lang="en-AU" smtClean="0"/>
              <a:pPr/>
              <a:t>6</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cart121.gif"/>
          <p:cNvPicPr>
            <a:picLocks noChangeAspect="1"/>
          </p:cNvPicPr>
          <p:nvPr/>
        </p:nvPicPr>
        <p:blipFill>
          <a:blip r:embed="rId2" cstate="print"/>
          <a:stretch>
            <a:fillRect/>
          </a:stretch>
        </p:blipFill>
        <p:spPr>
          <a:xfrm>
            <a:off x="2214546" y="5357826"/>
            <a:ext cx="1724025" cy="1028700"/>
          </a:xfrm>
          <a:prstGeom prst="rect">
            <a:avLst/>
          </a:prstGeom>
        </p:spPr>
      </p:pic>
      <p:pic>
        <p:nvPicPr>
          <p:cNvPr id="7" name="Picture 6" descr="cart121.gif"/>
          <p:cNvPicPr>
            <a:picLocks noChangeAspect="1"/>
          </p:cNvPicPr>
          <p:nvPr/>
        </p:nvPicPr>
        <p:blipFill>
          <a:blip r:embed="rId2" cstate="print"/>
          <a:stretch>
            <a:fillRect/>
          </a:stretch>
        </p:blipFill>
        <p:spPr>
          <a:xfrm>
            <a:off x="7419975" y="2571744"/>
            <a:ext cx="1724025" cy="10287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solidFill>
                  <a:srgbClr val="FFFF00"/>
                </a:solidFill>
              </a:rPr>
              <a:t>Eutrophication</a:t>
            </a:r>
            <a:endParaRPr lang="en-AU" dirty="0">
              <a:solidFill>
                <a:srgbClr val="FFFF00"/>
              </a:solidFill>
            </a:endParaRPr>
          </a:p>
        </p:txBody>
      </p:sp>
      <p:sp>
        <p:nvSpPr>
          <p:cNvPr id="3" name="Content Placeholder 2"/>
          <p:cNvSpPr>
            <a:spLocks noGrp="1"/>
          </p:cNvSpPr>
          <p:nvPr>
            <p:ph idx="1"/>
          </p:nvPr>
        </p:nvSpPr>
        <p:spPr/>
        <p:txBody>
          <a:bodyPr>
            <a:normAutofit fontScale="85000" lnSpcReduction="20000"/>
          </a:bodyPr>
          <a:lstStyle/>
          <a:p>
            <a:r>
              <a:rPr lang="en-AU" dirty="0" smtClean="0"/>
              <a:t>The excessive growth of algae or other aquatic organisms in a waterway is known as an algal bloom. Algal blooms occur when there are high concentrations of nutrients such as phosphates and nitrates available. Phosphates are naturally only available in low concentrations, so when it becomes readily available plant growth increases rapidly.</a:t>
            </a:r>
          </a:p>
          <a:p>
            <a:r>
              <a:rPr lang="en-AU" dirty="0" smtClean="0"/>
              <a:t>Organisms that can produce algal blooms include:</a:t>
            </a:r>
          </a:p>
          <a:p>
            <a:pPr lvl="1"/>
            <a:r>
              <a:rPr lang="en-AU" dirty="0" smtClean="0"/>
              <a:t>green algae (green scum, not toxic) </a:t>
            </a:r>
          </a:p>
          <a:p>
            <a:pPr lvl="1"/>
            <a:r>
              <a:rPr lang="en-AU" dirty="0" err="1" smtClean="0"/>
              <a:t>cyanobacteria</a:t>
            </a:r>
            <a:r>
              <a:rPr lang="en-AU" dirty="0" smtClean="0"/>
              <a:t> (blue-green algae) which is a type of bacteria that can produce toxins which kill livestock and may cause illness in humans.</a:t>
            </a:r>
          </a:p>
          <a:p>
            <a:endParaRPr lang="en-AU" dirty="0" smtClean="0"/>
          </a:p>
          <a:p>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7</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Dolphin-03.gif"/>
          <p:cNvPicPr>
            <a:picLocks noChangeAspect="1"/>
          </p:cNvPicPr>
          <p:nvPr/>
        </p:nvPicPr>
        <p:blipFill>
          <a:blip r:embed="rId2" cstate="print"/>
          <a:stretch>
            <a:fillRect/>
          </a:stretch>
        </p:blipFill>
        <p:spPr>
          <a:xfrm>
            <a:off x="1785918" y="5643578"/>
            <a:ext cx="962025" cy="952500"/>
          </a:xfrm>
          <a:prstGeom prst="rect">
            <a:avLst/>
          </a:prstGeom>
        </p:spPr>
      </p:pic>
      <p:pic>
        <p:nvPicPr>
          <p:cNvPr id="7" name="Picture 6" descr="Dolphin-03.gif"/>
          <p:cNvPicPr>
            <a:picLocks noChangeAspect="1"/>
          </p:cNvPicPr>
          <p:nvPr/>
        </p:nvPicPr>
        <p:blipFill>
          <a:blip r:embed="rId2" cstate="print"/>
          <a:stretch>
            <a:fillRect/>
          </a:stretch>
        </p:blipFill>
        <p:spPr>
          <a:xfrm>
            <a:off x="3786182" y="5643578"/>
            <a:ext cx="962025" cy="952500"/>
          </a:xfrm>
          <a:prstGeom prst="rect">
            <a:avLst/>
          </a:prstGeom>
        </p:spPr>
      </p:pic>
      <p:pic>
        <p:nvPicPr>
          <p:cNvPr id="8" name="Picture 7" descr="Dolphin-03.gif"/>
          <p:cNvPicPr>
            <a:picLocks noChangeAspect="1"/>
          </p:cNvPicPr>
          <p:nvPr/>
        </p:nvPicPr>
        <p:blipFill>
          <a:blip r:embed="rId2" cstate="print"/>
          <a:stretch>
            <a:fillRect/>
          </a:stretch>
        </p:blipFill>
        <p:spPr>
          <a:xfrm>
            <a:off x="5786446" y="5643578"/>
            <a:ext cx="962025" cy="9525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FFFF00"/>
                </a:solidFill>
              </a:rPr>
              <a:t>Nutrients</a:t>
            </a:r>
            <a:endParaRPr lang="en-AU"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r>
              <a:rPr lang="en-AU" dirty="0" smtClean="0"/>
              <a:t>Nutrients are chemical elements and compounds found in the environment that plants and animals need to grow and survive. </a:t>
            </a:r>
            <a:endParaRPr lang="en-AU" dirty="0" smtClean="0"/>
          </a:p>
          <a:p>
            <a:r>
              <a:rPr lang="en-AU" dirty="0" smtClean="0"/>
              <a:t>For </a:t>
            </a:r>
            <a:r>
              <a:rPr lang="en-AU" dirty="0" smtClean="0"/>
              <a:t>water-quality investigations the various forms of nitrogen and phosphorus are the nutrients of interest. The forms include nitrate, nitrite, ammonia, organic nitrogen (in the form of plant material or other organic compounds), and phosphates (orthophosphate and others). </a:t>
            </a:r>
            <a:endParaRPr lang="en-AU" dirty="0" smtClean="0"/>
          </a:p>
          <a:p>
            <a:r>
              <a:rPr lang="en-AU" dirty="0" smtClean="0"/>
              <a:t>Nitrate </a:t>
            </a:r>
            <a:r>
              <a:rPr lang="en-AU" dirty="0" smtClean="0"/>
              <a:t>is the most common form of nitrogen and phosphates are the most common forms of phosphorus found in natural waters</a:t>
            </a:r>
            <a:r>
              <a:rPr lang="en-AU" dirty="0" smtClean="0"/>
              <a:t>.</a:t>
            </a:r>
          </a:p>
          <a:p>
            <a:r>
              <a:rPr lang="en-AU" dirty="0" smtClean="0">
                <a:hlinkClick r:id="rId2" action="ppaction://hlinksldjump"/>
              </a:rPr>
              <a:t>return to slide 2</a:t>
            </a:r>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8</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Dolphin_diver.gif"/>
          <p:cNvPicPr>
            <a:picLocks noChangeAspect="1"/>
          </p:cNvPicPr>
          <p:nvPr/>
        </p:nvPicPr>
        <p:blipFill>
          <a:blip r:embed="rId3" cstate="print"/>
          <a:stretch>
            <a:fillRect/>
          </a:stretch>
        </p:blipFill>
        <p:spPr>
          <a:xfrm>
            <a:off x="4000496" y="4929198"/>
            <a:ext cx="971550" cy="1371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Hypoxia</a:t>
            </a:r>
            <a:endParaRPr lang="en-AU" dirty="0"/>
          </a:p>
        </p:txBody>
      </p:sp>
      <p:sp>
        <p:nvSpPr>
          <p:cNvPr id="3" name="Content Placeholder 2"/>
          <p:cNvSpPr>
            <a:spLocks noGrp="1"/>
          </p:cNvSpPr>
          <p:nvPr>
            <p:ph idx="1"/>
          </p:nvPr>
        </p:nvSpPr>
        <p:spPr/>
        <p:txBody>
          <a:bodyPr/>
          <a:lstStyle/>
          <a:p>
            <a:r>
              <a:rPr lang="en-AU" dirty="0" smtClean="0"/>
              <a:t>Hypoxia means "low oxygen." In estuaries, lakes, and coastal waters low oxygen usually means a concentration of less than 2 parts per million. </a:t>
            </a:r>
            <a:endParaRPr lang="en-AU" dirty="0" smtClean="0"/>
          </a:p>
          <a:p>
            <a:r>
              <a:rPr lang="en-AU" dirty="0" smtClean="0"/>
              <a:t>In </a:t>
            </a:r>
            <a:r>
              <a:rPr lang="en-AU" dirty="0" smtClean="0"/>
              <a:t>many cases hypoxic waters do not have enough oxygen to support fish and other aquatic animals</a:t>
            </a:r>
            <a:r>
              <a:rPr lang="en-AU" dirty="0" smtClean="0"/>
              <a:t>.</a:t>
            </a:r>
          </a:p>
          <a:p>
            <a:r>
              <a:rPr lang="en-AU" dirty="0" smtClean="0">
                <a:hlinkClick r:id="rId3" action="ppaction://hlinksldjump"/>
              </a:rPr>
              <a:t>return to slide 5</a:t>
            </a:r>
            <a:endParaRPr lang="en-AU" dirty="0"/>
          </a:p>
        </p:txBody>
      </p:sp>
      <p:sp>
        <p:nvSpPr>
          <p:cNvPr id="5" name="Slide Number Placeholder 4"/>
          <p:cNvSpPr>
            <a:spLocks noGrp="1"/>
          </p:cNvSpPr>
          <p:nvPr>
            <p:ph type="sldNum" sz="quarter" idx="11"/>
          </p:nvPr>
        </p:nvSpPr>
        <p:spPr/>
        <p:txBody>
          <a:bodyPr/>
          <a:lstStyle/>
          <a:p>
            <a:fld id="{652A9520-1B3B-4D32-9B98-D13C3D14F1C0}" type="slidenum">
              <a:rPr lang="en-AU" smtClean="0"/>
              <a:pPr/>
              <a:t>9</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3DAFE440-F1E6-463F-8B97-70A67CE6818E}" type="datetime1">
              <a:rPr lang="en-AU" smtClean="0"/>
              <a:pPr/>
              <a:t>30/10/2009</a:t>
            </a:fld>
            <a:endParaRPr lang="en-AU"/>
          </a:p>
        </p:txBody>
      </p:sp>
      <p:pic>
        <p:nvPicPr>
          <p:cNvPr id="6" name="Picture 5" descr="Rose-03.gif"/>
          <p:cNvPicPr>
            <a:picLocks noChangeAspect="1"/>
          </p:cNvPicPr>
          <p:nvPr/>
        </p:nvPicPr>
        <p:blipFill>
          <a:blip r:embed="rId4" cstate="print"/>
          <a:stretch>
            <a:fillRect/>
          </a:stretch>
        </p:blipFill>
        <p:spPr>
          <a:xfrm>
            <a:off x="6715140" y="142852"/>
            <a:ext cx="1028700" cy="819150"/>
          </a:xfrm>
          <a:prstGeom prst="rect">
            <a:avLst/>
          </a:prstGeom>
        </p:spPr>
      </p:pic>
      <p:pic>
        <p:nvPicPr>
          <p:cNvPr id="7" name="Picture 6" descr="Rose-03.gif"/>
          <p:cNvPicPr>
            <a:picLocks noChangeAspect="1"/>
          </p:cNvPicPr>
          <p:nvPr/>
        </p:nvPicPr>
        <p:blipFill>
          <a:blip r:embed="rId4" cstate="print"/>
          <a:stretch>
            <a:fillRect/>
          </a:stretch>
        </p:blipFill>
        <p:spPr>
          <a:xfrm>
            <a:off x="8115300" y="5214950"/>
            <a:ext cx="1028700" cy="819150"/>
          </a:xfrm>
          <a:prstGeom prst="rect">
            <a:avLst/>
          </a:prstGeom>
        </p:spPr>
      </p:pic>
      <p:pic>
        <p:nvPicPr>
          <p:cNvPr id="8" name="Picture 7" descr="Rose-03.gif"/>
          <p:cNvPicPr>
            <a:picLocks noChangeAspect="1"/>
          </p:cNvPicPr>
          <p:nvPr/>
        </p:nvPicPr>
        <p:blipFill>
          <a:blip r:embed="rId4" cstate="print"/>
          <a:stretch>
            <a:fillRect/>
          </a:stretch>
        </p:blipFill>
        <p:spPr>
          <a:xfrm>
            <a:off x="357158" y="5572140"/>
            <a:ext cx="1028700" cy="8191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ca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aterLilies">
  <a:themeElements>
    <a:clrScheme name="WaterLili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aterLili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aterLili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aterLili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aterLili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aterLili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aterLili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aterLili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aterLili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aterLili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aterLili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aterLili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aterLili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aterLili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43</TotalTime>
  <Words>439</Words>
  <Application>Microsoft Office PowerPoint</Application>
  <PresentationFormat>On-screen Show (4:3)</PresentationFormat>
  <Paragraphs>45</Paragraphs>
  <Slides>9</Slides>
  <Notes>3</Notes>
  <HiddenSlides>0</HiddenSlides>
  <MMClips>0</MMClips>
  <ScaleCrop>false</ScaleCrop>
  <HeadingPairs>
    <vt:vector size="6" baseType="variant">
      <vt:variant>
        <vt:lpstr>Fonts Used</vt:lpstr>
      </vt:variant>
      <vt:variant>
        <vt:i4>1</vt:i4>
      </vt:variant>
      <vt:variant>
        <vt:lpstr>Theme</vt:lpstr>
      </vt:variant>
      <vt:variant>
        <vt:i4>4</vt:i4>
      </vt:variant>
      <vt:variant>
        <vt:lpstr>Slide Titles</vt:lpstr>
      </vt:variant>
      <vt:variant>
        <vt:i4>9</vt:i4>
      </vt:variant>
    </vt:vector>
  </HeadingPairs>
  <TitlesOfParts>
    <vt:vector size="14" baseType="lpstr">
      <vt:lpstr>Arial</vt:lpstr>
      <vt:lpstr>Blank</vt:lpstr>
      <vt:lpstr>Scales</vt:lpstr>
      <vt:lpstr>Custom Design</vt:lpstr>
      <vt:lpstr>WaterLilies</vt:lpstr>
      <vt:lpstr>Eutrophication</vt:lpstr>
      <vt:lpstr>Eutrophication</vt:lpstr>
      <vt:lpstr>Eutrophication</vt:lpstr>
      <vt:lpstr>Eutrophication</vt:lpstr>
      <vt:lpstr>Eutrophication</vt:lpstr>
      <vt:lpstr>Eutrophication</vt:lpstr>
      <vt:lpstr>Eutrophication</vt:lpstr>
      <vt:lpstr>Nutrients</vt:lpstr>
      <vt:lpstr>Hypoxia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Eutrophication</dc:title>
  <dc:creator>Lyn Clarkson</dc:creator>
  <cp:lastModifiedBy>Lyn Clarkson</cp:lastModifiedBy>
  <cp:revision>4</cp:revision>
  <dcterms:created xsi:type="dcterms:W3CDTF">2009-10-29T23:48:36Z</dcterms:created>
  <dcterms:modified xsi:type="dcterms:W3CDTF">2009-10-30T00:32:08Z</dcterms:modified>
</cp:coreProperties>
</file>